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  <p:sldMasterId id="2147483731" r:id="rId2"/>
  </p:sldMasterIdLst>
  <p:notesMasterIdLst>
    <p:notesMasterId r:id="rId15"/>
  </p:notesMasterIdLst>
  <p:handoutMasterIdLst>
    <p:handoutMasterId r:id="rId16"/>
  </p:handoutMasterIdLst>
  <p:sldIdLst>
    <p:sldId id="256" r:id="rId3"/>
    <p:sldId id="359" r:id="rId4"/>
    <p:sldId id="417" r:id="rId5"/>
    <p:sldId id="423" r:id="rId6"/>
    <p:sldId id="418" r:id="rId7"/>
    <p:sldId id="419" r:id="rId8"/>
    <p:sldId id="420" r:id="rId9"/>
    <p:sldId id="421" r:id="rId10"/>
    <p:sldId id="422" r:id="rId11"/>
    <p:sldId id="416" r:id="rId12"/>
    <p:sldId id="425" r:id="rId13"/>
    <p:sldId id="349" r:id="rId14"/>
  </p:sldIdLst>
  <p:sldSz cx="9144000" cy="6858000" type="screen4x3"/>
  <p:notesSz cx="6858000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EAEAEA"/>
    <a:srgbClr val="DDDDDD"/>
    <a:srgbClr val="CC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Srednji stil 4 - Isticanj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EC20E35-A176-4012-BC5E-935CFFF8708E}" styleName="Srednji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Svijetli stil 3 - Isticanj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93381" autoAdjust="0"/>
  </p:normalViewPr>
  <p:slideViewPr>
    <p:cSldViewPr snapToGrid="0" snapToObjects="1">
      <p:cViewPr varScale="1">
        <p:scale>
          <a:sx n="81" d="100"/>
          <a:sy n="81" d="100"/>
        </p:scale>
        <p:origin x="171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4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0D5190-D909-43D9-A621-2C97AC04AF5A}" type="datetimeFigureOut">
              <a:rPr lang="hr-HR"/>
              <a:pPr>
                <a:defRPr/>
              </a:pPr>
              <a:t>14.5.2018.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7254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3852" y="9428164"/>
            <a:ext cx="2972547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A0E6E0-70F3-4067-84B8-06D3E591498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93479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3FE662A-D490-4563-9B8C-E658BB08F4C6}" type="datetimeFigureOut">
              <a:rPr lang="hr-HR"/>
              <a:pPr>
                <a:defRPr/>
              </a:pPr>
              <a:t>14.5.2018.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480" y="4714876"/>
            <a:ext cx="5487041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/>
              <a:t>Uredite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7254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3852" y="9428164"/>
            <a:ext cx="2972547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540D64-62B0-4189-AAFC-A639B3DEAE0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51371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 dirty="0"/>
          </a:p>
        </p:txBody>
      </p:sp>
      <p:sp>
        <p:nvSpPr>
          <p:cNvPr id="40964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F8E76F-B457-44DE-8A1A-C2F76A18647B}" type="slidenum">
              <a:rPr lang="hr-HR" altLang="sr-Latn-RS"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hr-HR" altLang="sr-Latn-R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160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 dirty="0"/>
          </a:p>
        </p:txBody>
      </p:sp>
      <p:sp>
        <p:nvSpPr>
          <p:cNvPr id="4506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D85D79-B45A-47FF-8707-F9886DDE9712}" type="slidenum">
              <a:rPr lang="hr-HR" altLang="sr-Latn-RS"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hr-HR" altLang="sr-Latn-R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28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 dirty="0"/>
          </a:p>
        </p:txBody>
      </p:sp>
      <p:sp>
        <p:nvSpPr>
          <p:cNvPr id="4506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D85D79-B45A-47FF-8707-F9886DDE9712}" type="slidenum">
              <a:rPr lang="hr-HR" altLang="sr-Latn-RS"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hr-HR" altLang="sr-Latn-R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2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 dirty="0"/>
          </a:p>
        </p:txBody>
      </p:sp>
      <p:sp>
        <p:nvSpPr>
          <p:cNvPr id="4506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D85D79-B45A-47FF-8707-F9886DDE9712}" type="slidenum">
              <a:rPr lang="hr-HR" altLang="sr-Latn-RS"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hr-HR" altLang="sr-Latn-R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28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 dirty="0"/>
          </a:p>
        </p:txBody>
      </p:sp>
      <p:sp>
        <p:nvSpPr>
          <p:cNvPr id="4506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D85D79-B45A-47FF-8707-F9886DDE9712}" type="slidenum">
              <a:rPr lang="hr-HR" altLang="sr-Latn-RS"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hr-HR" altLang="sr-Latn-R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28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 dirty="0"/>
          </a:p>
        </p:txBody>
      </p:sp>
      <p:sp>
        <p:nvSpPr>
          <p:cNvPr id="4506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D85D79-B45A-47FF-8707-F9886DDE9712}" type="slidenum">
              <a:rPr lang="hr-HR" altLang="sr-Latn-RS"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hr-HR" altLang="sr-Latn-R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28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 dirty="0"/>
          </a:p>
        </p:txBody>
      </p:sp>
      <p:sp>
        <p:nvSpPr>
          <p:cNvPr id="4506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D85D79-B45A-47FF-8707-F9886DDE9712}" type="slidenum">
              <a:rPr lang="hr-HR" altLang="sr-Latn-RS"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hr-HR" altLang="sr-Latn-R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28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 dirty="0"/>
          </a:p>
        </p:txBody>
      </p:sp>
      <p:sp>
        <p:nvSpPr>
          <p:cNvPr id="4506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D85D79-B45A-47FF-8707-F9886DDE9712}" type="slidenum">
              <a:rPr lang="hr-HR" altLang="sr-Latn-RS"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hr-HR" altLang="sr-Latn-R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2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hr-HR" altLang="sr-Latn-R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hr-HR" altLang="sr-Latn-R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hr-HR" altLang="sr-Latn-RS"/>
            </a:p>
          </p:txBody>
        </p:sp>
      </p:grpSp>
      <p:pic>
        <p:nvPicPr>
          <p:cNvPr id="8" name="Picture 6" descr="powerpoint 1-0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460E0-F721-44FB-8919-5716C6FF6E5F}" type="datetimeFigureOut">
              <a:rPr lang="en-US"/>
              <a:pPr>
                <a:defRPr/>
              </a:pPr>
              <a:t>5/14/2018</a:t>
            </a:fld>
            <a:endParaRPr lang="hr-HR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240FB-8D19-4DBF-AFF2-72734D25F68F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0962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6DF3D-B31E-4F4D-AF84-37F9D3E3AC75}" type="datetimeFigureOut">
              <a:rPr lang="en-US"/>
              <a:pPr>
                <a:defRPr/>
              </a:pPr>
              <a:t>5/14/2018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78A65A-088C-454E-90C0-CC7B8CFF153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7942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33721-E66F-43A3-9290-2111609949C0}" type="datetimeFigureOut">
              <a:rPr lang="en-US"/>
              <a:pPr>
                <a:defRPr/>
              </a:pPr>
              <a:t>5/14/2018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FA9563-17BC-42C9-B3C0-8DECAFC0AEB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9612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69816-EB23-4C5A-AEEA-8DA9F0F98632}" type="datetimeFigureOut">
              <a:rPr lang="en-US"/>
              <a:pPr>
                <a:defRPr/>
              </a:pPr>
              <a:t>5/14/2018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822136-2F90-490B-AEE3-1C15E898A5A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853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owerpoint 1-0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347C3-0E64-4306-97DB-2BA8E46B214E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BEDE4-001C-42D6-96DB-440BFBEAE14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94078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owerpoint 1-0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64FC6-641F-4422-A20B-8B076E023823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85603-9E6E-4F6D-8097-7631189A1490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72777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powerpoint 1-0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296CB-46F8-4A60-8E37-F3D190A746F0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29290-FA10-4717-A79F-5D17515D43A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60756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 1-0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FD056-AA02-43BA-AF88-F1846F530C66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39717-6265-4C97-85D0-4DC782FA6FF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37047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powerpoint 1-0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05947-3B91-4C4B-8FA8-24C34F246F5D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64C13-3FF4-4866-8143-47DB55F7B36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01458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owerpoint 1-0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A7658-A011-403F-820E-B2DB64BA4840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FA4A0-D300-41F8-8FA8-1E580503D25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424695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powerpoint 1-0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C0CF6-8D59-4911-8E03-BA82B2CA5B89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4BB4A-95DB-4B7A-8238-76042672D13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0018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1AC67-4E7C-44A5-B098-87CAAFBF8E9F}" type="datetimeFigureOut">
              <a:rPr lang="en-US"/>
              <a:pPr>
                <a:defRPr/>
              </a:pPr>
              <a:t>5/14/2018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8F2E7-B355-4EC5-8F18-6942A13EC72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193712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powerpoint 1-0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0FA53-0F09-4F14-BED1-B985E60CDCF5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48758-BB1A-4833-9FFE-B4DBA2F65F00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50001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owerpoint 1-0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F60DA-7748-4018-9111-8D3C288D4CED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51D2D-657C-4300-BCCB-C53D52DE489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6327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8190F-0170-4ED8-863C-164386AE6486}" type="datetimeFigureOut">
              <a:rPr lang="en-US"/>
              <a:pPr>
                <a:defRPr/>
              </a:pPr>
              <a:t>5/14/2018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4F130-E471-48EE-A1FF-339E8417629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027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F9733-B2E8-4E8F-B32D-411B1F602862}" type="datetimeFigureOut">
              <a:rPr lang="en-US"/>
              <a:pPr>
                <a:defRPr/>
              </a:pPr>
              <a:t>5/14/2018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C10AD-8397-475A-AC21-E577F0ECF19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6065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3EAA2-3596-443E-AB79-31FE35111786}" type="datetimeFigureOut">
              <a:rPr lang="en-US"/>
              <a:pPr>
                <a:defRPr/>
              </a:pPr>
              <a:t>5/14/2018</a:t>
            </a:fld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3F86D-3DC7-4BCD-91EF-5C03C9533CD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3265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A3091-D14E-4632-B88B-8379A82E98CA}" type="datetimeFigureOut">
              <a:rPr lang="en-US"/>
              <a:pPr>
                <a:defRPr/>
              </a:pPr>
              <a:t>5/14/2018</a:t>
            </a:fld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31817-5449-476B-86AD-1D9E05D80B7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60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DE3D6-BF04-4281-8742-43F97B19F05A}" type="datetimeFigureOut">
              <a:rPr lang="en-US"/>
              <a:pPr>
                <a:defRPr/>
              </a:pPr>
              <a:t>5/14/2018</a:t>
            </a:fld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5478E5-B599-480D-A9F8-E211FBBC19C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1504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B9EE0-1ADC-457F-BE97-B764D64B3519}" type="datetimeFigureOut">
              <a:rPr lang="en-US"/>
              <a:pPr>
                <a:defRPr/>
              </a:pPr>
              <a:t>5/14/2018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5C65E0-7A99-4E45-9074-92CE9A53654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1957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BEB35-2E75-4528-81EA-04F115857BB0}" type="datetimeFigureOut">
              <a:rPr lang="en-US"/>
              <a:pPr>
                <a:defRPr/>
              </a:pPr>
              <a:t>5/14/2018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8BE523-B10B-4FAB-9943-5624AD9E0DC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919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441DED0-5E69-4596-8864-0BE58208333D}" type="datetimeFigureOut">
              <a:rPr lang="en-US"/>
              <a:pPr>
                <a:defRPr/>
              </a:pPr>
              <a:t>5/14/2018</a:t>
            </a:fld>
            <a:endParaRPr lang="hr-HR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erdana" panose="020B0604030504040204" pitchFamily="34" charset="0"/>
              </a:defRPr>
            </a:lvl1pPr>
          </a:lstStyle>
          <a:p>
            <a:fld id="{D1718B31-4C42-4671-A4F8-086F1AD9C997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hr-HR" altLang="sr-Latn-RS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hr-HR" altLang="sr-Latn-RS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hr-HR" altLang="sr-Latn-RS" sz="2400">
              <a:latin typeface="Times New Roman" pitchFamily="18" charset="0"/>
            </a:endParaRPr>
          </a:p>
        </p:txBody>
      </p:sp>
      <p:pic>
        <p:nvPicPr>
          <p:cNvPr id="1035" name="Picture 6" descr="powerpoint 1-0-02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57" r:id="rId1"/>
    <p:sldLayoutId id="2147485246" r:id="rId2"/>
    <p:sldLayoutId id="2147485247" r:id="rId3"/>
    <p:sldLayoutId id="2147485248" r:id="rId4"/>
    <p:sldLayoutId id="2147485249" r:id="rId5"/>
    <p:sldLayoutId id="2147485250" r:id="rId6"/>
    <p:sldLayoutId id="2147485251" r:id="rId7"/>
    <p:sldLayoutId id="2147485252" r:id="rId8"/>
    <p:sldLayoutId id="2147485253" r:id="rId9"/>
    <p:sldLayoutId id="2147485254" r:id="rId10"/>
    <p:sldLayoutId id="2147485255" r:id="rId11"/>
    <p:sldLayoutId id="214748525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2BB83AB-07CC-46A0-BB31-2FA90C4E7236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3A95DE-BC5C-4793-9CEC-3B2A7808309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8" r:id="rId1"/>
    <p:sldLayoutId id="2147485259" r:id="rId2"/>
    <p:sldLayoutId id="2147485260" r:id="rId3"/>
    <p:sldLayoutId id="2147485261" r:id="rId4"/>
    <p:sldLayoutId id="2147485262" r:id="rId5"/>
    <p:sldLayoutId id="2147485263" r:id="rId6"/>
    <p:sldLayoutId id="2147485264" r:id="rId7"/>
    <p:sldLayoutId id="2147485265" r:id="rId8"/>
    <p:sldLayoutId id="2147485266" r:id="rId9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powerpoint 1-0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832022" y="3427413"/>
            <a:ext cx="7808742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ts val="2600"/>
              </a:lnSpc>
            </a:pPr>
            <a:r>
              <a:rPr lang="hr-HR" altLang="sr-Latn-RS" sz="2400" b="1" dirty="0"/>
              <a:t>PROGRAM POTICANJA RAZVOJA POLJOPRIVREDE, ŠUMARSTVA, RIBARSTVA, LOVSTVA I </a:t>
            </a:r>
          </a:p>
          <a:p>
            <a:pPr algn="ctr" eaLnBrk="1" hangingPunct="1">
              <a:lnSpc>
                <a:spcPts val="2600"/>
              </a:lnSpc>
            </a:pPr>
            <a:r>
              <a:rPr lang="hr-HR" altLang="sr-Latn-RS" sz="2400" b="1" dirty="0"/>
              <a:t>RURALNOG PROSTORA  ZAGREBAČKE ŽUPANIJE </a:t>
            </a:r>
          </a:p>
          <a:p>
            <a:pPr algn="ctr" eaLnBrk="1" hangingPunct="1">
              <a:lnSpc>
                <a:spcPts val="2600"/>
              </a:lnSpc>
            </a:pPr>
            <a:r>
              <a:rPr lang="hr-HR" altLang="sr-Latn-RS" sz="2400" b="1" dirty="0"/>
              <a:t>U 2018. GODINI</a:t>
            </a:r>
          </a:p>
          <a:p>
            <a:pPr algn="ctr" eaLnBrk="1" hangingPunct="1">
              <a:lnSpc>
                <a:spcPts val="2600"/>
              </a:lnSpc>
            </a:pPr>
            <a:endParaRPr lang="hr-HR" altLang="sr-Latn-RS" sz="2000" b="1" dirty="0"/>
          </a:p>
          <a:p>
            <a:pPr algn="ctr" eaLnBrk="1" hangingPunct="1">
              <a:lnSpc>
                <a:spcPts val="2600"/>
              </a:lnSpc>
            </a:pPr>
            <a:r>
              <a:rPr lang="hr-HR" altLang="sr-Latn-RS" sz="2400" b="1" dirty="0"/>
              <a:t>mr.sc. Josip Kraljičković</a:t>
            </a:r>
            <a:endParaRPr lang="en-US" altLang="sr-Latn-RS" sz="2400" b="1" dirty="0"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8659" y="1046375"/>
            <a:ext cx="8457696" cy="5109328"/>
          </a:xfrm>
        </p:spPr>
        <p:txBody>
          <a:bodyPr/>
          <a:lstStyle/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r-H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JAVNI POZIVI /NATJEČAJI</a:t>
            </a:r>
          </a:p>
          <a:p>
            <a:endParaRPr lang="hr-HR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hr-H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JAVNI POZIVI ĆE BITI RASPISANI U SVIBNJU 2018. GODINE S ROKOM TRAJANJA  DO 30. STUDENOGA 2018. ODNOSNO DO UTROŠKA SREDSTAVA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hr-H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JAVNI NATJEČAJI ĆE BITI RASPISANI U SVIBNJU 2018. GODINE I OTVORENI 45 DANA</a:t>
            </a:r>
          </a:p>
          <a:p>
            <a:r>
              <a:rPr lang="hr-H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vi-VN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hr-H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vi-VN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Zahtjevi za potporu rješavaju se prema redoslijed</a:t>
            </a:r>
            <a:r>
              <a:rPr lang="hr-H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vi-VN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prispijeća</a:t>
            </a:r>
            <a:endParaRPr lang="hr-HR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vi-VN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vi-VN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potpunih prijava, odnosno do utroška sredstava predviđenih u</a:t>
            </a:r>
            <a:endParaRPr lang="hr-HR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vi-VN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vi-VN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Proračunu Zagrebačke županije za 2018. godinu.</a:t>
            </a:r>
          </a:p>
          <a:p>
            <a:r>
              <a:rPr lang="hr-H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vi-VN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hr-H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N</a:t>
            </a:r>
            <a:r>
              <a:rPr lang="vi-VN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ajviši ukupni godišnji iznos županijske potpore koju jedan</a:t>
            </a:r>
            <a:endParaRPr lang="hr-HR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vi-VN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vi-VN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korisnik može ostvariti  iznosi </a:t>
            </a:r>
            <a:r>
              <a:rPr lang="vi-VN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100.000,00 kuna</a:t>
            </a:r>
            <a:r>
              <a:rPr lang="vi-V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892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2B4CFE85-4A7E-446B-BF09-0B096DA240F6}"/>
              </a:ext>
            </a:extLst>
          </p:cNvPr>
          <p:cNvSpPr txBox="1"/>
          <p:nvPr/>
        </p:nvSpPr>
        <p:spPr>
          <a:xfrm>
            <a:off x="641024" y="933255"/>
            <a:ext cx="802221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/>
              <a:t>Pozivamo Vas na</a:t>
            </a:r>
          </a:p>
          <a:p>
            <a:endParaRPr lang="hr-HR" sz="2400" b="1" dirty="0"/>
          </a:p>
          <a:p>
            <a:pPr marL="342900" indent="-342900">
              <a:buAutoNum type="arabicPeriod"/>
            </a:pPr>
            <a:r>
              <a:rPr lang="hr-HR" sz="2800" b="1" dirty="0"/>
              <a:t>REVIJU NAJBOLJIH VINA ZAGREBAČKE ŽUPANIJE</a:t>
            </a:r>
          </a:p>
          <a:p>
            <a:pPr marL="342900" indent="-342900">
              <a:buAutoNum type="arabicPeriod"/>
            </a:pPr>
            <a:endParaRPr lang="hr-HR" sz="2800" b="1" dirty="0"/>
          </a:p>
          <a:p>
            <a:pPr algn="ctr"/>
            <a:r>
              <a:rPr lang="hr-HR" sz="2800" b="1" dirty="0" err="1"/>
              <a:t>The</a:t>
            </a:r>
            <a:r>
              <a:rPr lang="hr-HR" sz="2800" b="1" dirty="0"/>
              <a:t> </a:t>
            </a:r>
            <a:r>
              <a:rPr lang="hr-HR" sz="2800" b="1" dirty="0" err="1"/>
              <a:t>Westin</a:t>
            </a:r>
            <a:r>
              <a:rPr lang="hr-HR" sz="2800" b="1" dirty="0"/>
              <a:t> Zagreb Hotel, Kristalna dvorana</a:t>
            </a:r>
          </a:p>
          <a:p>
            <a:pPr algn="ctr"/>
            <a:r>
              <a:rPr lang="hr-HR" sz="2800" b="1" dirty="0"/>
              <a:t>u srijedu 6. lipnja 2018.</a:t>
            </a:r>
          </a:p>
          <a:p>
            <a:pPr algn="ctr"/>
            <a:r>
              <a:rPr lang="hr-HR" sz="2800" b="1" dirty="0"/>
              <a:t>od 13 do 19 sati</a:t>
            </a:r>
          </a:p>
          <a:p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600CC088-2AA9-40F5-86AB-DE63C14B4DA3}"/>
              </a:ext>
            </a:extLst>
          </p:cNvPr>
          <p:cNvSpPr txBox="1"/>
          <p:nvPr/>
        </p:nvSpPr>
        <p:spPr>
          <a:xfrm>
            <a:off x="0" y="4257242"/>
            <a:ext cx="9143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/>
              <a:t>Organizator </a:t>
            </a:r>
          </a:p>
          <a:p>
            <a:pPr algn="ctr"/>
            <a:r>
              <a:rPr lang="hr-HR" sz="2000" b="1" dirty="0"/>
              <a:t>ZAGREBAČKA ŽUPANIJA</a:t>
            </a:r>
          </a:p>
          <a:p>
            <a:pPr algn="ctr"/>
            <a:endParaRPr lang="hr-HR" sz="2000" b="1" dirty="0"/>
          </a:p>
          <a:p>
            <a:pPr algn="ctr"/>
            <a:r>
              <a:rPr lang="hr-HR" sz="2000" b="1" dirty="0"/>
              <a:t>Suorganizator</a:t>
            </a:r>
          </a:p>
          <a:p>
            <a:pPr algn="ctr"/>
            <a:r>
              <a:rPr lang="hr-HR" sz="2000" b="1" dirty="0"/>
              <a:t>HOK - Obrtnička komora Zagreb                        HGK - Komora Zagreb</a:t>
            </a:r>
          </a:p>
          <a:p>
            <a:pPr algn="ctr"/>
            <a:endParaRPr lang="hr-HR" sz="2000" b="1" dirty="0"/>
          </a:p>
        </p:txBody>
      </p:sp>
    </p:spTree>
    <p:extLst>
      <p:ext uri="{BB962C8B-B14F-4D97-AF65-F5344CB8AC3E}">
        <p14:creationId xmlns:p14="http://schemas.microsoft.com/office/powerpoint/2010/main" val="3779172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5381"/>
            <a:ext cx="8229600" cy="1648691"/>
          </a:xfrm>
        </p:spPr>
        <p:txBody>
          <a:bodyPr/>
          <a:lstStyle/>
          <a:p>
            <a:pPr algn="ctr"/>
            <a:r>
              <a:rPr lang="hr-HR" dirty="0">
                <a:solidFill>
                  <a:schemeClr val="tx1"/>
                </a:solidFill>
                <a:latin typeface="Calibri" panose="020F0502020204030204" pitchFamily="34" charset="0"/>
              </a:rPr>
              <a:t>HVALA NA PAŽNJI</a:t>
            </a:r>
          </a:p>
        </p:txBody>
      </p:sp>
    </p:spTree>
    <p:extLst>
      <p:ext uri="{BB962C8B-B14F-4D97-AF65-F5344CB8AC3E}">
        <p14:creationId xmlns:p14="http://schemas.microsoft.com/office/powerpoint/2010/main" val="2362784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68" y="360193"/>
            <a:ext cx="8229600" cy="949624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hr-HR" sz="20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PROGRAM POTICANJA RAZVOJA POLJOPRIVREDE, ŠUMARSTVA, RIBARSTVA, LOVSTVA I RURALNOG PROSTORA  </a:t>
            </a:r>
            <a:br>
              <a:rPr lang="hr-HR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hr-HR" sz="20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ZAGREBAČKE ŽUPANIJE U 2018. GODINI</a:t>
            </a:r>
            <a:endParaRPr lang="hr-HR" sz="2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865" y="1202724"/>
            <a:ext cx="8229600" cy="4948883"/>
          </a:xfrm>
        </p:spPr>
        <p:txBody>
          <a:bodyPr/>
          <a:lstStyle/>
          <a:p>
            <a:pPr marL="0" indent="0">
              <a:buNone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MJERE:</a:t>
            </a:r>
          </a:p>
          <a:p>
            <a:pPr marL="0" indent="0">
              <a:buNone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1. POTICANJA RAZVOJA POLJOPRIVREDE I ŠUMARSTVA</a:t>
            </a:r>
          </a:p>
          <a:p>
            <a:pPr marL="0" indent="0">
              <a:buNone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	Raspoloživa sredstva HRK: 6.230.000,00</a:t>
            </a:r>
          </a:p>
          <a:p>
            <a:pPr marL="0" indent="0">
              <a:buNone/>
            </a:pPr>
            <a:endParaRPr lang="hr-H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2. POTICANJA RAZVOJA LOVSTVA</a:t>
            </a:r>
          </a:p>
          <a:p>
            <a:pPr marL="0" indent="0">
              <a:buNone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	Raspoloživa sredstva HRK: 1.080.000,00</a:t>
            </a:r>
          </a:p>
          <a:p>
            <a:pPr marL="0" indent="0">
              <a:buNone/>
            </a:pPr>
            <a:endParaRPr lang="hr-H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3. POTICANJA RAZVOJA RIBARSTVA</a:t>
            </a:r>
          </a:p>
          <a:p>
            <a:pPr marL="0" indent="0">
              <a:buNone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	Raspoloživa sredstva HRK: 330.000,00</a:t>
            </a:r>
          </a:p>
          <a:p>
            <a:pPr marL="0" indent="0">
              <a:buNone/>
            </a:pPr>
            <a:endParaRPr lang="hr-H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4. POTICANJA RAZVOJA RURALNOG PROSTORA</a:t>
            </a:r>
          </a:p>
          <a:p>
            <a:pPr marL="0" indent="0">
              <a:buNone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	Raspoloživa sredstva HRK: 6.185.000,00</a:t>
            </a:r>
          </a:p>
          <a:p>
            <a:pPr marL="0" indent="0" algn="r">
              <a:buNone/>
            </a:pPr>
            <a:r>
              <a:rPr lang="hr-HR" sz="2400" b="1" dirty="0">
                <a:latin typeface="Calibri" panose="020F0502020204030204" pitchFamily="34" charset="0"/>
                <a:cs typeface="Calibri" panose="020F0502020204030204" pitchFamily="34" charset="0"/>
              </a:rPr>
              <a:t>SVEUKUPNO: 13.825.000,00 HRK</a:t>
            </a:r>
          </a:p>
        </p:txBody>
      </p:sp>
    </p:spTree>
    <p:extLst>
      <p:ext uri="{BB962C8B-B14F-4D97-AF65-F5344CB8AC3E}">
        <p14:creationId xmlns:p14="http://schemas.microsoft.com/office/powerpoint/2010/main" val="25169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08941" y="276225"/>
            <a:ext cx="827603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b="1" dirty="0">
                <a:latin typeface="Calibri" panose="020F0502020204030204" pitchFamily="34" charset="0"/>
              </a:rPr>
              <a:t>1. POTICANJA RAZVOJA POLJOPRIVREDE I ŠUMARSTVA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b="1" dirty="0">
                <a:latin typeface="Calibri" panose="020F0502020204030204" pitchFamily="34" charset="0"/>
              </a:rPr>
              <a:t>- Potpore male vrijednosti u poljoprivredi, ruralnom razvoju i šumarstvu </a:t>
            </a:r>
            <a:endParaRPr lang="en-US" altLang="sr-Latn-RS" sz="2000" b="1" dirty="0">
              <a:latin typeface="Arial" panose="020B0604020202020204" pitchFamily="34" charset="0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197708" y="1073151"/>
            <a:ext cx="8765060" cy="518911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0" lvl="0" indent="0">
              <a:buClrTx/>
              <a:buNone/>
            </a:pPr>
            <a:r>
              <a:rPr lang="hr-HR" sz="1600" dirty="0">
                <a:latin typeface="Calibri" panose="020F0502020204030204" pitchFamily="34" charset="0"/>
                <a:cs typeface="Arial" panose="020B0604020202020204" pitchFamily="34" charset="0"/>
              </a:rPr>
              <a:t>1. Ulaganja u primarnu poljoprivrednu proizvodnju u sektoru povrćarstva (uključujući proizvodnju jagoda i gljiva) i cvjećarstva (uključujući ljekovito i začinsko bilje), voćarstva, vinogradarstva i vinarstva, stočarstva i ekološke proizvodnje</a:t>
            </a:r>
          </a:p>
          <a:p>
            <a:pPr marL="0" lvl="0" indent="0">
              <a:buClrTx/>
              <a:buNone/>
            </a:pPr>
            <a:r>
              <a:rPr lang="hr-HR" sz="1600" dirty="0">
                <a:latin typeface="Calibri" panose="020F0502020204030204" pitchFamily="34" charset="0"/>
                <a:cs typeface="Arial" panose="020B0604020202020204" pitchFamily="34" charset="0"/>
              </a:rPr>
              <a:t>2. Ulaganja u modernizaciju i povećanje konkurentnosti poduzetnika u sektoru povrćarstva (uključujući proizvodnju jagoda i gljiva) i cvjećarstva (uključujući ljekovito i začinsko bilje), voćarstva, vinogradarstva i vinarstva, stočarstva i ekološke proizvodnje u preradi i stavljanju na tržište poljoprivrednih i prehrambenih proizvoda</a:t>
            </a:r>
          </a:p>
          <a:p>
            <a:pPr marL="0" lvl="0" indent="0">
              <a:buClrTx/>
              <a:buNone/>
            </a:pPr>
            <a:r>
              <a:rPr lang="hr-HR" sz="1600" dirty="0">
                <a:latin typeface="Calibri" panose="020F0502020204030204" pitchFamily="34" charset="0"/>
                <a:cs typeface="Arial" panose="020B0604020202020204" pitchFamily="34" charset="0"/>
              </a:rPr>
              <a:t>3. Edukacija i stručno osposobljavanje</a:t>
            </a:r>
          </a:p>
          <a:p>
            <a:pPr marL="0" lvl="0" indent="0">
              <a:buClrTx/>
              <a:buNone/>
            </a:pPr>
            <a:r>
              <a:rPr lang="hr-HR" sz="1600" dirty="0">
                <a:latin typeface="Calibri" panose="020F0502020204030204" pitchFamily="34" charset="0"/>
                <a:cs typeface="Arial" panose="020B0604020202020204" pitchFamily="34" charset="0"/>
              </a:rPr>
              <a:t>4. Razvoj proizvodnje i marketing proizvoda</a:t>
            </a:r>
          </a:p>
          <a:p>
            <a:pPr marL="0" lvl="0" indent="0">
              <a:buClrTx/>
              <a:buNone/>
            </a:pPr>
            <a:r>
              <a:rPr lang="hr-HR" sz="1600" dirty="0">
                <a:latin typeface="Calibri" panose="020F0502020204030204" pitchFamily="34" charset="0"/>
                <a:cs typeface="Arial" panose="020B0604020202020204" pitchFamily="34" charset="0"/>
              </a:rPr>
              <a:t>5. Legalizacija zgrada poljoprivredne namjene</a:t>
            </a:r>
          </a:p>
          <a:p>
            <a:pPr marL="0" lvl="0" indent="0">
              <a:buClrTx/>
              <a:buNone/>
            </a:pPr>
            <a:r>
              <a:rPr lang="hr-HR" sz="1600" dirty="0">
                <a:latin typeface="Calibri" panose="020F0502020204030204" pitchFamily="34" charset="0"/>
                <a:cs typeface="Arial" panose="020B0604020202020204" pitchFamily="34" charset="0"/>
              </a:rPr>
              <a:t>6. Unapređenje i očuvanje genetskog potencijala u stočarstvu</a:t>
            </a:r>
          </a:p>
          <a:p>
            <a:pPr marL="0" lvl="0" indent="0">
              <a:buClrTx/>
              <a:buNone/>
            </a:pPr>
            <a:r>
              <a:rPr lang="hr-HR" sz="1600" dirty="0">
                <a:latin typeface="Calibri" panose="020F0502020204030204" pitchFamily="34" charset="0"/>
                <a:cs typeface="Arial" panose="020B0604020202020204" pitchFamily="34" charset="0"/>
              </a:rPr>
              <a:t>7. Ulaganje u razvoj nepoljoprivrednih djelatnosti i usluga na ruralnom području</a:t>
            </a:r>
          </a:p>
          <a:p>
            <a:pPr marL="0" lvl="0" indent="0">
              <a:buClrTx/>
              <a:buNone/>
            </a:pPr>
            <a:r>
              <a:rPr lang="hr-HR" sz="1600" dirty="0">
                <a:latin typeface="Calibri" panose="020F0502020204030204" pitchFamily="34" charset="0"/>
                <a:cs typeface="Arial" panose="020B0604020202020204" pitchFamily="34" charset="0"/>
              </a:rPr>
              <a:t>8. Kompenzacija otežanih uvjeta gospodarenja u poljoprivredi</a:t>
            </a:r>
          </a:p>
          <a:p>
            <a:pPr marL="0" lvl="0" indent="0">
              <a:buClrTx/>
              <a:buNone/>
            </a:pPr>
            <a:r>
              <a:rPr lang="hr-HR" sz="1600" dirty="0">
                <a:latin typeface="Calibri" panose="020F0502020204030204" pitchFamily="34" charset="0"/>
                <a:cs typeface="Arial" panose="020B0604020202020204" pitchFamily="34" charset="0"/>
              </a:rPr>
              <a:t>9. Izrada dokumentacije</a:t>
            </a:r>
          </a:p>
          <a:p>
            <a:pPr marL="0" lvl="0" indent="0">
              <a:buClrTx/>
              <a:buNone/>
            </a:pPr>
            <a:r>
              <a:rPr lang="hr-HR" sz="1600" dirty="0">
                <a:latin typeface="Calibri" panose="020F0502020204030204" pitchFamily="34" charset="0"/>
                <a:cs typeface="Arial" panose="020B0604020202020204" pitchFamily="34" charset="0"/>
              </a:rPr>
              <a:t>10. Ulaganje u sektor šumarstva</a:t>
            </a:r>
          </a:p>
          <a:p>
            <a:pPr marL="0" lvl="0" indent="0">
              <a:buClrTx/>
              <a:buNone/>
            </a:pPr>
            <a:r>
              <a:rPr lang="hr-HR" sz="1600" dirty="0">
                <a:latin typeface="Calibri" panose="020F0502020204030204" pitchFamily="34" charset="0"/>
                <a:cs typeface="Arial" panose="020B0604020202020204" pitchFamily="34" charset="0"/>
              </a:rPr>
              <a:t>11. Okrupnjavanje poljoprivrednog i/ili šumskog zemljišnog posjeda</a:t>
            </a:r>
          </a:p>
          <a:p>
            <a:pPr marL="0" lvl="0" indent="0">
              <a:buClrTx/>
              <a:buNone/>
            </a:pPr>
            <a:r>
              <a:rPr lang="hr-HR" sz="1600" dirty="0">
                <a:latin typeface="Calibri" panose="020F0502020204030204" pitchFamily="34" charset="0"/>
                <a:cs typeface="Arial" panose="020B0604020202020204" pitchFamily="34" charset="0"/>
              </a:rPr>
              <a:t>12. Premija osiguranja i sanacija šteta</a:t>
            </a:r>
          </a:p>
          <a:p>
            <a:pPr marL="0" lvl="0" indent="0">
              <a:buClrTx/>
              <a:buNone/>
            </a:pPr>
            <a:r>
              <a:rPr lang="hr-HR" sz="1400" b="1" dirty="0">
                <a:latin typeface="Calibri" panose="020F0502020204030204" pitchFamily="34" charset="0"/>
                <a:cs typeface="Arial" panose="020B0604020202020204" pitchFamily="34" charset="0"/>
              </a:rPr>
              <a:t>									</a:t>
            </a:r>
            <a:endParaRPr lang="hr-HR" sz="2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84803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08941" y="276225"/>
            <a:ext cx="827603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b="1" dirty="0">
                <a:latin typeface="Calibri" panose="020F0502020204030204" pitchFamily="34" charset="0"/>
              </a:rPr>
              <a:t>1. POTICANJE RAZVOJA POLJOPRIVREDE I ŠUMARSTVA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b="1" dirty="0">
                <a:latin typeface="Calibri" panose="020F0502020204030204" pitchFamily="34" charset="0"/>
              </a:rPr>
              <a:t>- Potpore male vrijednosti u poljoprivredi, ruralnom razvoju i šumarstvu </a:t>
            </a:r>
            <a:endParaRPr lang="en-US" altLang="sr-Latn-RS" sz="2000" b="1" dirty="0">
              <a:latin typeface="Arial" panose="020B0604020202020204" pitchFamily="34" charset="0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197708" y="1186035"/>
            <a:ext cx="8765060" cy="497982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0" lvl="0" indent="0">
              <a:buClrTx/>
              <a:buNone/>
            </a:pPr>
            <a:r>
              <a:rPr lang="hr-HR" sz="2000" dirty="0">
                <a:latin typeface="Calibri" panose="020F0502020204030204" pitchFamily="34" charset="0"/>
                <a:cs typeface="Arial" panose="020B0604020202020204" pitchFamily="34" charset="0"/>
              </a:rPr>
              <a:t>Korisnici: poduzetnici, pravne i fizičke osobe upisane u Upisnik poljoprivrednih gospodarstva ili Upisnik šumoposjednika ili upisnik, odnosno registar djelatnosti za koju traže potporu u Zagrebačkoj županiji koji imaju prebivalište, odnosno sjedište na području Zagrebačke županije</a:t>
            </a:r>
          </a:p>
          <a:p>
            <a:pPr marL="0" lvl="0" indent="0">
              <a:buClrTx/>
              <a:buNone/>
            </a:pPr>
            <a:endParaRPr lang="hr-HR" sz="1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ClrTx/>
              <a:buNone/>
            </a:pPr>
            <a:r>
              <a:rPr lang="hr-HR" sz="2000" dirty="0">
                <a:latin typeface="Calibri" panose="020F0502020204030204" pitchFamily="34" charset="0"/>
                <a:cs typeface="Arial" panose="020B0604020202020204" pitchFamily="34" charset="0"/>
              </a:rPr>
              <a:t>Intenzitet potpore:</a:t>
            </a:r>
          </a:p>
          <a:p>
            <a:pPr marL="0" lvl="0" indent="0">
              <a:buClrTx/>
              <a:buNone/>
            </a:pPr>
            <a:r>
              <a:rPr lang="hr-HR" sz="2000" dirty="0">
                <a:latin typeface="Calibri" panose="020F0502020204030204" pitchFamily="34" charset="0"/>
                <a:cs typeface="Arial" panose="020B0604020202020204" pitchFamily="34" charset="0"/>
              </a:rPr>
              <a:t>- do 40% vrijednosti ulaganja, a najviše do 80.000,00 kuna</a:t>
            </a:r>
          </a:p>
          <a:p>
            <a:pPr marL="0" lvl="0" indent="0">
              <a:buClrTx/>
              <a:buNone/>
            </a:pPr>
            <a:r>
              <a:rPr lang="hr-HR" sz="2000" dirty="0">
                <a:latin typeface="Calibri" panose="020F0502020204030204" pitchFamily="34" charset="0"/>
                <a:cs typeface="Arial" panose="020B0604020202020204" pitchFamily="34" charset="0"/>
              </a:rPr>
              <a:t>- do 45% vrijednosti ulaganja, a najviše do 80.000,00 kuna za stručne poljoprivrednike</a:t>
            </a:r>
          </a:p>
          <a:p>
            <a:pPr marL="0" lvl="0" indent="0">
              <a:buClrTx/>
              <a:buNone/>
            </a:pPr>
            <a:r>
              <a:rPr lang="hr-HR" sz="2000" dirty="0">
                <a:latin typeface="Calibri" panose="020F0502020204030204" pitchFamily="34" charset="0"/>
                <a:cs typeface="Arial" panose="020B0604020202020204" pitchFamily="34" charset="0"/>
              </a:rPr>
              <a:t>- do 50% vrijednosti ulaganja, a najviše do 100.000,00 kuna za ekološke poljoprivrednike</a:t>
            </a:r>
          </a:p>
          <a:p>
            <a:pPr marL="0" lvl="0" indent="0">
              <a:buClrTx/>
              <a:buNone/>
            </a:pPr>
            <a:r>
              <a:rPr lang="hr-HR" sz="2000" dirty="0">
                <a:latin typeface="Calibri" panose="020F0502020204030204" pitchFamily="34" charset="0"/>
                <a:cs typeface="Arial" panose="020B0604020202020204" pitchFamily="34" charset="0"/>
              </a:rPr>
              <a:t>- do 60% vrijednosti ulaganja, a najviše do 100.000,00 kuna za mlade poljoprivrednike</a:t>
            </a:r>
            <a:endParaRPr lang="hr-HR" sz="1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ClrTx/>
              <a:buNone/>
            </a:pPr>
            <a:endParaRPr lang="hr-HR" sz="1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ClrTx/>
              <a:buNone/>
            </a:pPr>
            <a:r>
              <a:rPr lang="hr-HR" sz="2000" dirty="0">
                <a:latin typeface="Calibri" panose="020F0502020204030204" pitchFamily="34" charset="0"/>
                <a:cs typeface="Arial" panose="020B0604020202020204" pitchFamily="34" charset="0"/>
              </a:rPr>
              <a:t>Najviši iznos godišnje po korisniku: 100.000,00 HRK</a:t>
            </a:r>
          </a:p>
        </p:txBody>
      </p:sp>
    </p:spTree>
    <p:extLst>
      <p:ext uri="{BB962C8B-B14F-4D97-AF65-F5344CB8AC3E}">
        <p14:creationId xmlns:p14="http://schemas.microsoft.com/office/powerpoint/2010/main" val="220617886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08941" y="350366"/>
            <a:ext cx="82760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b="1" dirty="0">
                <a:latin typeface="Calibri" panose="020F0502020204030204" pitchFamily="34" charset="0"/>
              </a:rPr>
              <a:t>2. POTICANJE RAZVOJA LOVSTVA</a:t>
            </a: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378940" y="1294750"/>
            <a:ext cx="8765060" cy="474591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0" lv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2.1. GOSPODARENJE DIVLJAČI I ZAŠTITA DIVLJAČI I LOVIŠTA</a:t>
            </a:r>
          </a:p>
          <a:p>
            <a:pPr marL="0" lv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2.2. IZRADA DOKUMENTACIJE ZA RAZVOJ I UNAPREĐENJE LOVSTVA</a:t>
            </a:r>
          </a:p>
          <a:p>
            <a:pPr marL="0" lv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2.3. POVEĆANJE KVALITETE INFRASTRUKTURE U LOVIŠTIMA</a:t>
            </a:r>
          </a:p>
          <a:p>
            <a:pPr marL="0" lvl="0" indent="0">
              <a:buClrTx/>
              <a:buNone/>
            </a:pPr>
            <a:endParaRPr lang="hr-HR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Korisnici: </a:t>
            </a:r>
            <a:r>
              <a:rPr lang="hr-HR" sz="2400" dirty="0" err="1">
                <a:latin typeface="Calibri" panose="020F0502020204030204" pitchFamily="34" charset="0"/>
                <a:cs typeface="Arial" panose="020B0604020202020204" pitchFamily="34" charset="0"/>
              </a:rPr>
              <a:t>lovozakupnici</a:t>
            </a: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 i koncesionari zajedničkih lovišta i državnih lovišta na području Zagrebačke županije (14 državnih, 69 županijskih (zajedničkih) lovišta i 2 uzgajališta divljači)</a:t>
            </a:r>
          </a:p>
          <a:p>
            <a:pPr marL="0" lvl="0" indent="0">
              <a:buClrTx/>
              <a:buNone/>
            </a:pPr>
            <a:endParaRPr lang="hr-HR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Intenzitet potpore: do 50%</a:t>
            </a:r>
          </a:p>
          <a:p>
            <a:pPr marL="0" lv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Najviši iznos godišnje po korisniku: 100.000 HRK</a:t>
            </a:r>
          </a:p>
          <a:p>
            <a:pPr marL="0" lvl="0" indent="0">
              <a:buClrTx/>
              <a:buNone/>
            </a:pPr>
            <a:endParaRPr lang="hr-HR" sz="24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6965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08941" y="350366"/>
            <a:ext cx="82760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b="1" dirty="0">
                <a:latin typeface="Calibri" panose="020F0502020204030204" pitchFamily="34" charset="0"/>
              </a:rPr>
              <a:t>3. POTICANJE RAZVOJA RIBARSTVA</a:t>
            </a: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140043" y="1224777"/>
            <a:ext cx="8765060" cy="477053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0" lv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3.1. KRAJOBRAZNO UREĐENJE JEZERA I VODOTOKA</a:t>
            </a:r>
          </a:p>
          <a:p>
            <a:pPr marL="0" lv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3.2. UREĐENJE POUČNIH STAZA S OZNAKAMA I INFO PLOČAMA</a:t>
            </a:r>
          </a:p>
          <a:p>
            <a:pPr marL="0" lv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3.3. NABAVA RIBOLOVNOG ALATA</a:t>
            </a:r>
          </a:p>
          <a:p>
            <a:pPr marL="0" lv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3.4. IZRADA PROMIDŽBENOG MATERIJALA</a:t>
            </a:r>
          </a:p>
          <a:p>
            <a:pPr marL="0" lvl="0" indent="0">
              <a:buClrTx/>
              <a:buNone/>
            </a:pPr>
            <a:endParaRPr lang="hr-HR" sz="1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ClrTx/>
              <a:buNone/>
            </a:pPr>
            <a:endParaRPr lang="hr-HR" sz="1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ClrTx/>
              <a:buNone/>
            </a:pPr>
            <a:r>
              <a:rPr lang="hr-HR" sz="2000" dirty="0">
                <a:latin typeface="Calibri" panose="020F0502020204030204" pitchFamily="34" charset="0"/>
                <a:cs typeface="Arial" panose="020B0604020202020204" pitchFamily="34" charset="0"/>
              </a:rPr>
              <a:t>Korisnici: udruge ovlaštenici ribolovnog prava za ribolovno područje ili ribolovnu zonu na području Zagrebačke županije koje imaju sjedište na području Zagrebačke županije</a:t>
            </a:r>
          </a:p>
          <a:p>
            <a:pPr marL="0" lvl="0" indent="0">
              <a:buClrTx/>
              <a:buNone/>
            </a:pPr>
            <a:endParaRPr lang="hr-HR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ClrTx/>
              <a:buNone/>
            </a:pPr>
            <a:r>
              <a:rPr lang="hr-HR" sz="2000" dirty="0">
                <a:latin typeface="Calibri" panose="020F0502020204030204" pitchFamily="34" charset="0"/>
                <a:cs typeface="Arial" panose="020B0604020202020204" pitchFamily="34" charset="0"/>
              </a:rPr>
              <a:t>Intenzitet potpore: do 50%</a:t>
            </a:r>
          </a:p>
          <a:p>
            <a:pPr marL="0" lvl="0" indent="0">
              <a:buClrTx/>
              <a:buNone/>
            </a:pPr>
            <a:r>
              <a:rPr lang="hr-HR" sz="2000" dirty="0">
                <a:latin typeface="Calibri" panose="020F0502020204030204" pitchFamily="34" charset="0"/>
                <a:cs typeface="Arial" panose="020B0604020202020204" pitchFamily="34" charset="0"/>
              </a:rPr>
              <a:t>Najviši iznos: 50.000 HRK</a:t>
            </a:r>
          </a:p>
          <a:p>
            <a:pPr marL="0" lvl="0" indent="0">
              <a:buClrTx/>
              <a:buNone/>
            </a:pPr>
            <a:endParaRPr lang="hr-HR" sz="20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25693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08941" y="350366"/>
            <a:ext cx="82760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sr-Latn-RS" sz="2400" b="1" dirty="0">
                <a:latin typeface="Calibri" panose="020F0502020204030204" pitchFamily="34" charset="0"/>
              </a:rPr>
              <a:t>4. POTICANJ</a:t>
            </a:r>
            <a:r>
              <a:rPr lang="hr-HR" altLang="sr-Latn-RS" sz="2400" b="1" dirty="0">
                <a:latin typeface="Calibri" panose="020F0502020204030204" pitchFamily="34" charset="0"/>
              </a:rPr>
              <a:t>E</a:t>
            </a:r>
            <a:r>
              <a:rPr lang="pt-BR" altLang="sr-Latn-RS" sz="2400" b="1" dirty="0">
                <a:latin typeface="Calibri" panose="020F0502020204030204" pitchFamily="34" charset="0"/>
              </a:rPr>
              <a:t> RAZVOJA RURALNOG PROSTORA</a:t>
            </a: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345989" y="2047696"/>
            <a:ext cx="8628012" cy="208672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0" lv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4.1. IZGRADNJA I UREĐENJA INFRASTRUKTURE NA RURALNOM PROSTORU</a:t>
            </a:r>
          </a:p>
          <a:p>
            <a:pPr marL="0" lvl="0" indent="0">
              <a:buClrTx/>
              <a:buNone/>
            </a:pPr>
            <a:endParaRPr lang="hr-HR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4.2. AKTIVNOSTI I PROJEKTI IZ PODRUČJA POLJOPRIVREDE, RURALNOG RAZVITKA, RIBARSTVA, ŠUMARSTVA I LOVSTVA</a:t>
            </a:r>
          </a:p>
        </p:txBody>
      </p:sp>
    </p:spTree>
    <p:extLst>
      <p:ext uri="{BB962C8B-B14F-4D97-AF65-F5344CB8AC3E}">
        <p14:creationId xmlns:p14="http://schemas.microsoft.com/office/powerpoint/2010/main" val="277497999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08941" y="350366"/>
            <a:ext cx="82760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sr-Latn-RS" sz="2400" b="1" dirty="0">
                <a:latin typeface="Calibri" panose="020F0502020204030204" pitchFamily="34" charset="0"/>
              </a:rPr>
              <a:t>4.1. IZGRADNJA I UREĐENJE INFRASTRUKTURE NA RURALNOM PROSTORU</a:t>
            </a: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208941" y="959764"/>
            <a:ext cx="8765060" cy="519526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0" lvl="0" indent="0">
              <a:buClrTx/>
              <a:buNone/>
            </a:pPr>
            <a:endParaRPr lang="hr-HR" sz="1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4.1.1. I</a:t>
            </a:r>
            <a:r>
              <a:rPr lang="vi-VN" sz="2400" dirty="0">
                <a:latin typeface="Calibri" panose="020F0502020204030204" pitchFamily="34" charset="0"/>
                <a:cs typeface="Arial" panose="020B0604020202020204" pitchFamily="34" charset="0"/>
              </a:rPr>
              <a:t>zgradnj</a:t>
            </a: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vi-VN" sz="2400" dirty="0">
                <a:latin typeface="Calibri" panose="020F0502020204030204" pitchFamily="34" charset="0"/>
                <a:cs typeface="Arial" panose="020B0604020202020204" pitchFamily="34" charset="0"/>
              </a:rPr>
              <a:t> i rekonstrukcij</a:t>
            </a: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vi-VN" sz="2400" dirty="0">
                <a:latin typeface="Calibri" panose="020F0502020204030204" pitchFamily="34" charset="0"/>
                <a:cs typeface="Arial" panose="020B0604020202020204" pitchFamily="34" charset="0"/>
              </a:rPr>
              <a:t> nerazvrstanih cesta u funkciji razvoja poljoprivrede i šumarstva</a:t>
            </a:r>
            <a:endParaRPr lang="hr-HR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ClrTx/>
              <a:buNone/>
            </a:pPr>
            <a:endParaRPr lang="vi-VN" sz="1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4.1.2. A</a:t>
            </a:r>
            <a:r>
              <a:rPr lang="vi-VN" sz="2400" dirty="0">
                <a:latin typeface="Calibri" panose="020F0502020204030204" pitchFamily="34" charset="0"/>
                <a:cs typeface="Arial" panose="020B0604020202020204" pitchFamily="34" charset="0"/>
              </a:rPr>
              <a:t>daptacij</a:t>
            </a: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vi-VN" sz="2400" dirty="0">
                <a:latin typeface="Calibri" panose="020F0502020204030204" pitchFamily="34" charset="0"/>
                <a:cs typeface="Arial" panose="020B0604020202020204" pitchFamily="34" charset="0"/>
              </a:rPr>
              <a:t>, sanacij</a:t>
            </a: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vi-VN" sz="2400" dirty="0">
                <a:latin typeface="Calibri" panose="020F0502020204030204" pitchFamily="34" charset="0"/>
                <a:cs typeface="Arial" panose="020B0604020202020204" pitchFamily="34" charset="0"/>
              </a:rPr>
              <a:t> i opremanje objekata društvene namjene (vatrogasni domovi i spremišta, društveni domovi, dječja igrališta, sportske građevine, građevine za organiziranje njege, odgoja i obrazovanja te zaštite do polaska u osnovnu školu)</a:t>
            </a:r>
            <a:endParaRPr lang="hr-HR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ClrTx/>
              <a:buNone/>
            </a:pPr>
            <a:endParaRPr lang="vi-VN" sz="1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4.1.3. A</a:t>
            </a:r>
            <a:r>
              <a:rPr lang="vi-VN" sz="2400" dirty="0">
                <a:latin typeface="Calibri" panose="020F0502020204030204" pitchFamily="34" charset="0"/>
                <a:cs typeface="Arial" panose="020B0604020202020204" pitchFamily="34" charset="0"/>
              </a:rPr>
              <a:t>daptacij</a:t>
            </a: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vi-VN" sz="2400" dirty="0">
                <a:latin typeface="Calibri" panose="020F0502020204030204" pitchFamily="34" charset="0"/>
                <a:cs typeface="Arial" panose="020B0604020202020204" pitchFamily="34" charset="0"/>
              </a:rPr>
              <a:t>, sanacij</a:t>
            </a: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vi-VN" sz="2400" dirty="0">
                <a:latin typeface="Calibri" panose="020F0502020204030204" pitchFamily="34" charset="0"/>
                <a:cs typeface="Arial" panose="020B0604020202020204" pitchFamily="34" charset="0"/>
              </a:rPr>
              <a:t> i opremanje područnih škola</a:t>
            </a:r>
            <a:endParaRPr lang="hr-HR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ClrTx/>
              <a:buNone/>
            </a:pPr>
            <a:endParaRPr lang="hr-HR" sz="2400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Korisnici: općine i gradovi Zagrebačke županije</a:t>
            </a:r>
          </a:p>
          <a:p>
            <a:pPr mar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Intenzitet potpore: 60%; 80%; 100% (ovisno o indeksu razvijenosti)</a:t>
            </a:r>
          </a:p>
          <a:p>
            <a:pPr mar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Najviši iznos: 500.000 HRK</a:t>
            </a:r>
          </a:p>
        </p:txBody>
      </p:sp>
    </p:spTree>
    <p:extLst>
      <p:ext uri="{BB962C8B-B14F-4D97-AF65-F5344CB8AC3E}">
        <p14:creationId xmlns:p14="http://schemas.microsoft.com/office/powerpoint/2010/main" val="377605126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08941" y="350366"/>
            <a:ext cx="82760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sr-Latn-RS" sz="2400" b="1" dirty="0">
                <a:latin typeface="Calibri" panose="020F0502020204030204" pitchFamily="34" charset="0"/>
              </a:rPr>
              <a:t>4.2. AKTIVNOSTI I PROJEKTI IZ PODRUČJA POLJOPRIVREDE, RURALNOG RAZVITKA, RIBARSTVA, ŠUMARSTVA I LOVSTVA</a:t>
            </a: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208941" y="1451819"/>
            <a:ext cx="8628012" cy="504138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0" lv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4.2.1. EDUKACIJSKE I PROMOTIVNE AKTIVNOSTI </a:t>
            </a:r>
            <a:r>
              <a:rPr lang="hr-HR" sz="2000" dirty="0">
                <a:latin typeface="Calibri" panose="020F0502020204030204" pitchFamily="34" charset="0"/>
                <a:cs typeface="Arial" panose="020B0604020202020204" pitchFamily="34" charset="0"/>
              </a:rPr>
              <a:t>(edukacije, predavanja, okrugli stolovi, savjetovanja, konferencije, radionice, tečajevi, seminari, ocjenjivanje proizvoda, zajednički nastup na tržištu i sajmovima, promocija i izrada promotivnih materijala, stručno–studijska putovanja)</a:t>
            </a:r>
          </a:p>
          <a:p>
            <a:pPr marL="0" lvl="0" indent="0">
              <a:buClrTx/>
              <a:buNone/>
            </a:pPr>
            <a:endParaRPr lang="hr-HR" sz="1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4.2.2. INOVATIVNE I ISTRAŽIVAČKE AKTIVNOSTI  </a:t>
            </a:r>
            <a:r>
              <a:rPr lang="hr-HR" sz="2000" dirty="0">
                <a:latin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vi-VN" sz="2000" dirty="0">
                <a:latin typeface="Calibri" panose="020F0502020204030204" pitchFamily="34" charset="0"/>
                <a:cs typeface="Arial" panose="020B0604020202020204" pitchFamily="34" charset="0"/>
              </a:rPr>
              <a:t>poboljšanje kakvoće proizvoda, uvođenje novih tehnologija i </a:t>
            </a:r>
            <a:r>
              <a:rPr lang="hr-HR" sz="2000" dirty="0">
                <a:latin typeface="Calibri" panose="020F0502020204030204" pitchFamily="34" charset="0"/>
                <a:cs typeface="Arial" panose="020B0604020202020204" pitchFamily="34" charset="0"/>
              </a:rPr>
              <a:t>novih </a:t>
            </a:r>
            <a:r>
              <a:rPr lang="vi-VN" sz="2000" dirty="0">
                <a:latin typeface="Calibri" panose="020F0502020204030204" pitchFamily="34" charset="0"/>
                <a:cs typeface="Arial" panose="020B0604020202020204" pitchFamily="34" charset="0"/>
              </a:rPr>
              <a:t>proizvodnji, razvoj novih </a:t>
            </a:r>
            <a:r>
              <a:rPr lang="hr-HR" sz="2000" dirty="0">
                <a:latin typeface="Calibri" panose="020F0502020204030204" pitchFamily="34" charset="0"/>
                <a:cs typeface="Arial" panose="020B0604020202020204" pitchFamily="34" charset="0"/>
              </a:rPr>
              <a:t>proizvoda i usluga na ruralnom prostoru Zagrebačke županije</a:t>
            </a: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) </a:t>
            </a:r>
          </a:p>
          <a:p>
            <a:pPr marL="0" lvl="0" indent="0">
              <a:buClrTx/>
              <a:buNone/>
            </a:pPr>
            <a:endParaRPr lang="hr-HR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Korisnici: udruge, LAG-ovi,  zadruge, proizvođačke organizacije</a:t>
            </a:r>
          </a:p>
          <a:p>
            <a:pPr marL="0" lv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Intenzitet potpore: do 70%</a:t>
            </a:r>
          </a:p>
          <a:p>
            <a:pPr marL="0" lvl="0" indent="0">
              <a:buClrTx/>
              <a:buNone/>
            </a:pPr>
            <a:r>
              <a:rPr lang="hr-HR" sz="2400" dirty="0">
                <a:latin typeface="Calibri" panose="020F0502020204030204" pitchFamily="34" charset="0"/>
                <a:cs typeface="Arial" panose="020B0604020202020204" pitchFamily="34" charset="0"/>
              </a:rPr>
              <a:t>Najviši iznos: 50.000 HRK</a:t>
            </a:r>
          </a:p>
          <a:p>
            <a:pPr marL="0" lvl="0" indent="0">
              <a:buClrTx/>
              <a:buNone/>
            </a:pPr>
            <a:endParaRPr lang="hr-HR" sz="2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54943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Razina">
  <a:themeElements>
    <a:clrScheme name="Razina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Razina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zina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zina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zina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zina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zina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zina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zina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zina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1_Office Theme">
      <a:majorFont>
        <a:latin typeface=""/>
        <a:ea typeface="ＭＳ Ｐゴシック"/>
        <a:cs typeface=""/>
      </a:majorFont>
      <a:minorFont>
        <a:latin typeface="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6087</TotalTime>
  <Words>882</Words>
  <Application>Microsoft Office PowerPoint</Application>
  <PresentationFormat>Prikaz na zaslonu (4:3)</PresentationFormat>
  <Paragraphs>142</Paragraphs>
  <Slides>12</Slides>
  <Notes>8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12</vt:i4>
      </vt:variant>
    </vt:vector>
  </HeadingPairs>
  <TitlesOfParts>
    <vt:vector size="21" baseType="lpstr">
      <vt:lpstr>ＭＳ Ｐゴシック</vt:lpstr>
      <vt:lpstr>Arial</vt:lpstr>
      <vt:lpstr>Calibri</vt:lpstr>
      <vt:lpstr>Garamond</vt:lpstr>
      <vt:lpstr>Times New Roman</vt:lpstr>
      <vt:lpstr>Verdana</vt:lpstr>
      <vt:lpstr>Wingdings</vt:lpstr>
      <vt:lpstr>Razina</vt:lpstr>
      <vt:lpstr>11_Office Theme</vt:lpstr>
      <vt:lpstr>PowerPoint prezentacija</vt:lpstr>
      <vt:lpstr>PROGRAM POTICANJA RAZVOJA POLJOPRIVREDE, ŠUMARSTVA, RIBARSTVA, LOVSTVA I RURALNOG PROSTORA   ZAGREBAČKE ŽUPANIJE U 2018. GODINI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peroro</dc:creator>
  <cp:lastModifiedBy>gordana-matasin@zagzup.zagrebacka-zupanija.hr</cp:lastModifiedBy>
  <cp:revision>470</cp:revision>
  <cp:lastPrinted>2018-05-14T06:00:59Z</cp:lastPrinted>
  <dcterms:created xsi:type="dcterms:W3CDTF">2011-02-16T09:29:37Z</dcterms:created>
  <dcterms:modified xsi:type="dcterms:W3CDTF">2018-05-14T11:59:47Z</dcterms:modified>
</cp:coreProperties>
</file>